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743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18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569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126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77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4785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1913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47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763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95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735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1605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55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759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781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14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58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7D042-CEE0-1D4D-BA49-C3BC299A7D54}" type="datetimeFigureOut">
              <a:rPr lang="nl-NL" smtClean="0"/>
              <a:t>04-08-17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C100A-3010-A046-9388-BF863BBDD6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008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0322" y="1986455"/>
            <a:ext cx="9514712" cy="2120324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1.3 LIBERALEN, CONSERVATIEVEN EN CONFESSIONELEN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 smtClean="0"/>
              <a:t>HOOFDSTUK 1</a:t>
            </a:r>
          </a:p>
          <a:p>
            <a:pPr algn="ctr"/>
            <a:r>
              <a:rPr lang="nl-NL" dirty="0" smtClean="0"/>
              <a:t>NEDERLAND VAN 1848 TOT 1914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258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KONING WILLEM III</a:t>
            </a:r>
            <a:br>
              <a:rPr lang="nl-NL" b="1" dirty="0" smtClean="0"/>
            </a:br>
            <a:r>
              <a:rPr lang="nl-NL" sz="3200" b="1" dirty="0" smtClean="0"/>
              <a:t>REGEERT VAN 1849-1990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Hij volgt zijn vader op in 1849</a:t>
            </a:r>
          </a:p>
          <a:p>
            <a:r>
              <a:rPr lang="nl-NL" dirty="0" smtClean="0"/>
              <a:t>Hij is tegen de nieuwe grondwet en </a:t>
            </a:r>
          </a:p>
          <a:p>
            <a:r>
              <a:rPr lang="nl-NL" dirty="0"/>
              <a:t>w</a:t>
            </a:r>
            <a:r>
              <a:rPr lang="nl-NL" dirty="0" smtClean="0"/>
              <a:t>il de oude macht van de koning herstellen</a:t>
            </a:r>
          </a:p>
          <a:p>
            <a:r>
              <a:rPr lang="nl-NL" dirty="0" smtClean="0"/>
              <a:t>Hij krijgt steun van de conservatieven</a:t>
            </a:r>
          </a:p>
          <a:p>
            <a:r>
              <a:rPr lang="nl-NL" dirty="0" smtClean="0"/>
              <a:t>Koning stelt conservatieve regering aan</a:t>
            </a:r>
          </a:p>
          <a:p>
            <a:r>
              <a:rPr lang="nl-NL" dirty="0" smtClean="0"/>
              <a:t>Conservatieve </a:t>
            </a:r>
            <a:r>
              <a:rPr lang="nl-NL" dirty="0"/>
              <a:t>r</a:t>
            </a:r>
            <a:r>
              <a:rPr lang="nl-NL" dirty="0" smtClean="0"/>
              <a:t>egering botst met de liberale 			               Tweede Kamer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572" y="1825625"/>
            <a:ext cx="3746500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8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LUXEMBURGSE KWESTIE</a:t>
            </a:r>
            <a:br>
              <a:rPr lang="nl-NL" b="1" dirty="0" smtClean="0"/>
            </a:br>
            <a:r>
              <a:rPr lang="nl-NL" b="1" dirty="0" smtClean="0"/>
              <a:t>1867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75945"/>
            <a:ext cx="10515600" cy="4803226"/>
          </a:xfrm>
        </p:spPr>
        <p:txBody>
          <a:bodyPr>
            <a:normAutofit/>
          </a:bodyPr>
          <a:lstStyle/>
          <a:p>
            <a:r>
              <a:rPr lang="nl-NL" dirty="0" smtClean="0"/>
              <a:t>Willem III was ook staatshoofd van Luxemburg</a:t>
            </a:r>
          </a:p>
          <a:p>
            <a:r>
              <a:rPr lang="nl-NL" dirty="0" smtClean="0"/>
              <a:t>Frankrijk, Pruisen en Nederland ruziën om Luxemburg</a:t>
            </a:r>
          </a:p>
          <a:p>
            <a:r>
              <a:rPr lang="nl-NL" dirty="0" smtClean="0"/>
              <a:t>Resultaat = Luxemburg wordt onafhankelijk</a:t>
            </a:r>
          </a:p>
          <a:p>
            <a:endParaRPr lang="nl-NL" dirty="0"/>
          </a:p>
          <a:p>
            <a:r>
              <a:rPr lang="nl-NL" dirty="0" smtClean="0"/>
              <a:t>Liberale Tweede Kamer stemt wederom conservatieve regering weg, omdat tweede kamer overal buiten gehouden was</a:t>
            </a:r>
          </a:p>
          <a:p>
            <a:r>
              <a:rPr lang="nl-NL" dirty="0" smtClean="0"/>
              <a:t>Willem III laat regering eerst aanblijven </a:t>
            </a:r>
          </a:p>
          <a:p>
            <a:r>
              <a:rPr lang="nl-NL" dirty="0" smtClean="0"/>
              <a:t>Later ontslaat Willem III eindelijk conservatieve regering</a:t>
            </a:r>
          </a:p>
          <a:p>
            <a:r>
              <a:rPr lang="nl-NL" b="1" dirty="0" smtClean="0"/>
              <a:t>Parlement wint deze strijd</a:t>
            </a:r>
            <a:endParaRPr lang="nl-NL" dirty="0"/>
          </a:p>
          <a:p>
            <a:r>
              <a:rPr lang="nl-NL" b="1" dirty="0" smtClean="0"/>
              <a:t>Vanaf dan, 1867, kan een regering alleen aanblijven met steun van de Tweede Kamer, anders ontslag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9395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err="1" smtClean="0"/>
              <a:t>Caoutchouc-artikel</a:t>
            </a:r>
            <a:r>
              <a:rPr lang="nl-NL" b="1" dirty="0" smtClean="0"/>
              <a:t> i.p.v. Censuskiesrecht</a:t>
            </a:r>
            <a:br>
              <a:rPr lang="nl-NL" b="1" dirty="0" smtClean="0"/>
            </a:br>
            <a:r>
              <a:rPr lang="nl-NL" b="1" dirty="0" smtClean="0"/>
              <a:t>1887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90355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Steeds meer liberalen vinden censuskiesrecht oneerlijk</a:t>
            </a:r>
          </a:p>
          <a:p>
            <a:r>
              <a:rPr lang="nl-NL" dirty="0" smtClean="0"/>
              <a:t>Censuskiesrecht wordt in 1887 afgeschaft</a:t>
            </a:r>
          </a:p>
          <a:p>
            <a:r>
              <a:rPr lang="nl-NL" dirty="0" smtClean="0"/>
              <a:t>Het kiesrecht werd rekbaar (caoutchouc is frans voor rubber)</a:t>
            </a:r>
          </a:p>
          <a:p>
            <a:r>
              <a:rPr lang="nl-NL" dirty="0" smtClean="0"/>
              <a:t>Eisen aan stemgerechtigden werden door parlement bepaald:</a:t>
            </a:r>
          </a:p>
          <a:p>
            <a:endParaRPr lang="nl-NL" dirty="0" smtClean="0"/>
          </a:p>
          <a:p>
            <a:r>
              <a:rPr lang="nl-NL" dirty="0" smtClean="0"/>
              <a:t>Kiezers moesten wel verstandig zijn, dus</a:t>
            </a:r>
          </a:p>
          <a:p>
            <a:r>
              <a:rPr lang="nl-NL" dirty="0" smtClean="0"/>
              <a:t>Voldoende onderwijs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Resultaat is een verdubbeling van 12 naar 25% van het aantal stemgerechtigde mannen in 1888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64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NIEUWE POLITIEKE STROMINGEN</a:t>
            </a:r>
            <a:br>
              <a:rPr lang="nl-NL" b="1" dirty="0" smtClean="0"/>
            </a:br>
            <a:r>
              <a:rPr lang="nl-NL" b="1" dirty="0" smtClean="0"/>
              <a:t>± 1880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Er ontstaan nieuwe politieke stromingen :</a:t>
            </a:r>
          </a:p>
          <a:p>
            <a:r>
              <a:rPr lang="nl-NL" dirty="0" smtClean="0"/>
              <a:t>Protestanten</a:t>
            </a:r>
          </a:p>
          <a:p>
            <a:r>
              <a:rPr lang="nl-NL" dirty="0" smtClean="0"/>
              <a:t>Katholieken</a:t>
            </a:r>
          </a:p>
          <a:p>
            <a:r>
              <a:rPr lang="nl-NL" dirty="0" smtClean="0"/>
              <a:t>Socialisten </a:t>
            </a:r>
          </a:p>
          <a:p>
            <a:r>
              <a:rPr lang="nl-NL" dirty="0"/>
              <a:t>F</a:t>
            </a:r>
            <a:r>
              <a:rPr lang="nl-NL" dirty="0" smtClean="0"/>
              <a:t>eministen</a:t>
            </a:r>
          </a:p>
          <a:p>
            <a:endParaRPr lang="nl-NL" dirty="0" smtClean="0"/>
          </a:p>
          <a:p>
            <a:r>
              <a:rPr lang="nl-NL" dirty="0" smtClean="0"/>
              <a:t>Zij streven naar emancipatie:</a:t>
            </a:r>
          </a:p>
          <a:p>
            <a:r>
              <a:rPr lang="nl-NL" dirty="0" smtClean="0"/>
              <a:t>Achterstanden wegwerken</a:t>
            </a:r>
          </a:p>
          <a:p>
            <a:r>
              <a:rPr lang="nl-NL" dirty="0" smtClean="0"/>
              <a:t>Gelijke rechten</a:t>
            </a:r>
          </a:p>
          <a:p>
            <a:pPr lvl="1"/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989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PROTESTANTEN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Zij richten de eerste politieke partij op in NL:</a:t>
            </a:r>
          </a:p>
          <a:p>
            <a:r>
              <a:rPr lang="nl-NL" dirty="0" smtClean="0"/>
              <a:t>De Antirevolutionaire partij(A.R.P.)</a:t>
            </a:r>
          </a:p>
          <a:p>
            <a:r>
              <a:rPr lang="nl-NL" dirty="0" smtClean="0"/>
              <a:t>De leider is Abraham Kuyper</a:t>
            </a:r>
          </a:p>
          <a:p>
            <a:r>
              <a:rPr lang="nl-NL" dirty="0" smtClean="0"/>
              <a:t>De aanhangers krijgen de bijnam ‘kleinen </a:t>
            </a:r>
            <a:r>
              <a:rPr lang="nl-NL" dirty="0" err="1" smtClean="0"/>
              <a:t>luyden</a:t>
            </a:r>
            <a:r>
              <a:rPr lang="nl-NL" dirty="0" smtClean="0"/>
              <a:t>’</a:t>
            </a:r>
          </a:p>
          <a:p>
            <a:endParaRPr lang="nl-NL" dirty="0"/>
          </a:p>
          <a:p>
            <a:r>
              <a:rPr lang="nl-NL" dirty="0" smtClean="0"/>
              <a:t>Zij zijn tegen de groeiende invloed van niet-christelijke ideeën</a:t>
            </a:r>
          </a:p>
          <a:p>
            <a:r>
              <a:rPr lang="nl-NL" dirty="0" smtClean="0"/>
              <a:t>Zij zijn voor financiële gelijkstelling van protestantse (‘bijzondere’) scholen aan openbare scholen (de schoolstrijd)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434" y="1238469"/>
            <a:ext cx="26289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7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SCHOOLSTRIJD</a:t>
            </a:r>
            <a:br>
              <a:rPr lang="nl-NL" b="1" dirty="0" smtClean="0"/>
            </a:br>
            <a:r>
              <a:rPr lang="nl-NL" b="1" dirty="0" smtClean="0"/>
              <a:t>1878-1917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86455"/>
            <a:ext cx="10515600" cy="4871544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1848		onderwijsvrijheid = grondrecht</a:t>
            </a:r>
          </a:p>
          <a:p>
            <a:r>
              <a:rPr lang="nl-NL" dirty="0" smtClean="0"/>
              <a:t>Alleen openbaar onderwijs wordt betaald door overheid; geloof is een privé zaak volgens de liberalen</a:t>
            </a:r>
          </a:p>
          <a:p>
            <a:endParaRPr lang="nl-NL" dirty="0"/>
          </a:p>
          <a:p>
            <a:r>
              <a:rPr lang="nl-NL" dirty="0" smtClean="0"/>
              <a:t>1878		nieuwe onderwijswet</a:t>
            </a:r>
          </a:p>
          <a:p>
            <a:r>
              <a:rPr lang="nl-NL" dirty="0" smtClean="0"/>
              <a:t>Onderwijs wordt beter en duurder, ook christelijke scholen moeten aan nieuwe eisen voldoen</a:t>
            </a:r>
          </a:p>
          <a:p>
            <a:r>
              <a:rPr lang="nl-NL" dirty="0" smtClean="0"/>
              <a:t>Christelijke scholen zijn duur voor ouders van leerlingen, want zij moeten alles zelf betalen</a:t>
            </a:r>
          </a:p>
          <a:p>
            <a:endParaRPr lang="nl-NL" dirty="0"/>
          </a:p>
          <a:p>
            <a:r>
              <a:rPr lang="nl-NL" dirty="0" smtClean="0"/>
              <a:t>Deze schoolstrijd is aanleiding voor </a:t>
            </a:r>
            <a:r>
              <a:rPr lang="nl-NL" smtClean="0"/>
              <a:t>oprichting </a:t>
            </a:r>
            <a:r>
              <a:rPr lang="nl-NL" b="1" smtClean="0"/>
              <a:t>ARP in 1879</a:t>
            </a:r>
            <a:r>
              <a:rPr lang="nl-NL" smtClean="0"/>
              <a:t>; </a:t>
            </a:r>
            <a:r>
              <a:rPr lang="nl-NL" dirty="0" smtClean="0"/>
              <a:t>tegenreactie is oprichting </a:t>
            </a:r>
            <a:r>
              <a:rPr lang="nl-NL" b="1" smtClean="0"/>
              <a:t>Liberale </a:t>
            </a:r>
            <a:r>
              <a:rPr lang="nl-NL" b="1" smtClean="0"/>
              <a:t>Unie in 1885</a:t>
            </a:r>
            <a:endParaRPr lang="nl-NL" b="1" dirty="0" smtClean="0"/>
          </a:p>
          <a:p>
            <a:r>
              <a:rPr lang="nl-NL" dirty="0" smtClean="0"/>
              <a:t>Protestanten richten scholen, universiteiten, kranten en jeugdverenigingen op = </a:t>
            </a:r>
            <a:r>
              <a:rPr lang="nl-NL" b="1" dirty="0" smtClean="0"/>
              <a:t>begin van de verzuiling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59372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KATHOLIEKEN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96965"/>
            <a:ext cx="10515600" cy="4740165"/>
          </a:xfrm>
        </p:spPr>
        <p:txBody>
          <a:bodyPr>
            <a:norm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nl-NL" dirty="0" smtClean="0"/>
              <a:t>Tot 1848 was </a:t>
            </a:r>
            <a:r>
              <a:rPr lang="nl-NL" dirty="0" err="1" smtClean="0"/>
              <a:t>roomskatholieke</a:t>
            </a:r>
            <a:r>
              <a:rPr lang="nl-NL" dirty="0" smtClean="0"/>
              <a:t>-kerk verboden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Vanaf 1848 hebben katholieken godsdienstvrijheid, maar worden nog steeds achtergesteld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Zij richten Rooms-Katholieke Staatspartij (RKSP) 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De leider is priester Herman </a:t>
            </a:r>
            <a:r>
              <a:rPr lang="nl-NL" dirty="0" err="1" smtClean="0"/>
              <a:t>Schaepman</a:t>
            </a:r>
            <a:endParaRPr lang="nl-N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Protestanten en katholieken </a:t>
            </a:r>
            <a:r>
              <a:rPr lang="nl-NL" b="1" dirty="0" smtClean="0"/>
              <a:t>(confessionelen) </a:t>
            </a:r>
            <a:r>
              <a:rPr lang="nl-NL" dirty="0" smtClean="0"/>
              <a:t>waren aartsvijanden, maar: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Zij steunen elkaar in de schoolstrijd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dirty="0" smtClean="0"/>
              <a:t>En zien de liberalen als ongelovigen als de grote vijand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65" y="2804314"/>
            <a:ext cx="3331779" cy="220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67005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110</TotalTime>
  <Words>329</Words>
  <Application>Microsoft Macintosh PowerPoint</Application>
  <PresentationFormat>Breedbeeld</PresentationFormat>
  <Paragraphs>69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Berlijn</vt:lpstr>
      <vt:lpstr>1.3 LIBERALEN, CONSERVATIEVEN EN CONFESSIONELEN</vt:lpstr>
      <vt:lpstr>KONING WILLEM III REGEERT VAN 1849-1990</vt:lpstr>
      <vt:lpstr>LUXEMBURGSE KWESTIE 1867</vt:lpstr>
      <vt:lpstr>Caoutchouc-artikel i.p.v. Censuskiesrecht 1887</vt:lpstr>
      <vt:lpstr>NIEUWE POLITIEKE STROMINGEN ± 1880</vt:lpstr>
      <vt:lpstr>DE PROTESTANTEN</vt:lpstr>
      <vt:lpstr>DE SCHOOLSTRIJD 1878-1917</vt:lpstr>
      <vt:lpstr>DE KATHOLIEKEN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 LIBERALEN, CONSERVATIEVEN EN CONFESSIONELEN</dc:title>
  <dc:creator>Microsoft Office-gebruiker</dc:creator>
  <cp:lastModifiedBy>Microsoft Office-gebruiker</cp:lastModifiedBy>
  <cp:revision>11</cp:revision>
  <dcterms:created xsi:type="dcterms:W3CDTF">2017-08-02T10:18:21Z</dcterms:created>
  <dcterms:modified xsi:type="dcterms:W3CDTF">2017-08-04T08:26:46Z</dcterms:modified>
</cp:coreProperties>
</file>